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0" r:id="rId5"/>
    <p:sldId id="259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609600" y="3699804"/>
            <a:ext cx="110744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Titolo 27"/>
          <p:cNvSpPr>
            <a:spLocks noGrp="1"/>
          </p:cNvSpPr>
          <p:nvPr>
            <p:ph type="ctrTitle"/>
          </p:nvPr>
        </p:nvSpPr>
        <p:spPr>
          <a:xfrm>
            <a:off x="609600" y="1433732"/>
            <a:ext cx="110744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cxnSp>
        <p:nvCxnSpPr>
          <p:cNvPr id="8" name="Connettore 1 7"/>
          <p:cNvCxnSpPr/>
          <p:nvPr/>
        </p:nvCxnSpPr>
        <p:spPr>
          <a:xfrm>
            <a:off x="1951501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/>
          <p:nvPr/>
        </p:nvCxnSpPr>
        <p:spPr>
          <a:xfrm>
            <a:off x="6278099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e 13"/>
          <p:cNvSpPr/>
          <p:nvPr/>
        </p:nvSpPr>
        <p:spPr>
          <a:xfrm>
            <a:off x="6053797" y="3526302"/>
            <a:ext cx="6096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Segnaposto data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14256-DE54-4BD5-A158-6636442D2ED7}" type="datetimeFigureOut">
              <a:rPr lang="it-IT" smtClean="0"/>
              <a:pPr/>
              <a:t>27/12/2017</a:t>
            </a:fld>
            <a:endParaRPr lang="it-IT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7D8E3C-5608-4E60-BCB5-0F3218899B0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B714256-DE54-4BD5-A158-6636442D2ED7}" type="datetimeFigureOut">
              <a:rPr lang="it-IT" smtClean="0"/>
              <a:pPr/>
              <a:t>27/12/2017</a:t>
            </a:fld>
            <a:endParaRPr lang="it-IT"/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17D8E3C-5608-4E60-BCB5-0F3218899B0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6" name="Segnaposto piè di pagina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7" name="Titolo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14256-DE54-4BD5-A158-6636442D2ED7}" type="datetimeFigureOut">
              <a:rPr lang="it-IT" smtClean="0"/>
              <a:pPr/>
              <a:t>27/12/2017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D8E3C-5608-4E60-BCB5-0F3218899B0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cxnSp>
        <p:nvCxnSpPr>
          <p:cNvPr id="7" name="Connettore 1 6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14256-DE54-4BD5-A158-6636442D2ED7}" type="datetimeFigureOut">
              <a:rPr lang="it-IT" smtClean="0"/>
              <a:pPr/>
              <a:t>27/12/2017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D8E3C-5608-4E60-BCB5-0F3218899B0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half" idx="2"/>
          </p:nvPr>
        </p:nvSpPr>
        <p:spPr>
          <a:xfrm>
            <a:off x="6197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D8E3C-5608-4E60-BCB5-0F3218899B0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14256-DE54-4BD5-A158-6636442D2ED7}" type="datetimeFigureOut">
              <a:rPr lang="it-IT" smtClean="0"/>
              <a:pPr/>
              <a:t>27/12/2017</a:t>
            </a:fld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32" name="Segnaposto contenuto 31"/>
          <p:cNvSpPr>
            <a:spLocks noGrp="1"/>
          </p:cNvSpPr>
          <p:nvPr>
            <p:ph sz="half" idx="2"/>
          </p:nvPr>
        </p:nvSpPr>
        <p:spPr>
          <a:xfrm>
            <a:off x="6096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34" name="Segnaposto contenuto 33"/>
          <p:cNvSpPr>
            <a:spLocks noGrp="1"/>
          </p:cNvSpPr>
          <p:nvPr>
            <p:ph sz="quarter" idx="4"/>
          </p:nvPr>
        </p:nvSpPr>
        <p:spPr>
          <a:xfrm>
            <a:off x="6199717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idx="3"/>
          </p:nvPr>
        </p:nvSpPr>
        <p:spPr>
          <a:xfrm>
            <a:off x="6197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cxnSp>
        <p:nvCxnSpPr>
          <p:cNvPr id="10" name="Connettore 1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14256-DE54-4BD5-A158-6636442D2ED7}" type="datetimeFigureOut">
              <a:rPr lang="it-IT" smtClean="0"/>
              <a:pPr/>
              <a:t>27/12/2017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D8E3C-5608-4E60-BCB5-0F3218899B0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14256-DE54-4BD5-A158-6636442D2ED7}" type="datetimeFigureOut">
              <a:rPr lang="it-IT" smtClean="0"/>
              <a:pPr/>
              <a:t>27/12/2017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D8E3C-5608-4E60-BCB5-0F3218899B0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egnaposto contenuto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31" name="Titolo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B714256-DE54-4BD5-A158-6636442D2ED7}" type="datetimeFigureOut">
              <a:rPr lang="it-IT" smtClean="0"/>
              <a:pPr/>
              <a:t>27/12/2017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17D8E3C-5608-4E60-BCB5-0F3218899B0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it-IT"/>
              <a:t>Fare clic sull'icona per inserire un'immagine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14256-DE54-4BD5-A158-6636442D2ED7}" type="datetimeFigureOut">
              <a:rPr lang="it-IT" smtClean="0"/>
              <a:pPr/>
              <a:t>27/12/2017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7D8E3C-5608-4E60-BCB5-0F3218899B0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14256-DE54-4BD5-A158-6636442D2ED7}" type="datetimeFigureOut">
              <a:rPr lang="it-IT" smtClean="0"/>
              <a:pPr/>
              <a:t>27/12/2017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D8E3C-5608-4E60-BCB5-0F3218899B0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14256-DE54-4BD5-A158-6636442D2ED7}" type="datetimeFigureOut">
              <a:rPr lang="it-IT" smtClean="0"/>
              <a:pPr/>
              <a:t>27/12/2017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D8E3C-5608-4E60-BCB5-0F3218899B0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8"/>
          <p:cNvSpPr>
            <a:spLocks noGrp="1"/>
          </p:cNvSpPr>
          <p:nvPr>
            <p:ph type="body" idx="1"/>
          </p:nvPr>
        </p:nvSpPr>
        <p:spPr>
          <a:xfrm>
            <a:off x="609600" y="1447800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  <a:p>
            <a:pPr lvl="1" eaLnBrk="1" latinLnBrk="0" hangingPunct="1"/>
            <a:r>
              <a:rPr kumimoji="0" lang="it-IT"/>
              <a:t>Secondo livello</a:t>
            </a:r>
          </a:p>
          <a:p>
            <a:pPr lvl="2" eaLnBrk="1" latinLnBrk="0" hangingPunct="1"/>
            <a:r>
              <a:rPr kumimoji="0" lang="it-IT"/>
              <a:t>Terzo livello</a:t>
            </a:r>
          </a:p>
          <a:p>
            <a:pPr lvl="3" eaLnBrk="1" latinLnBrk="0" hangingPunct="1"/>
            <a:r>
              <a:rPr kumimoji="0" lang="it-IT"/>
              <a:t>Quarto livello</a:t>
            </a:r>
          </a:p>
          <a:p>
            <a:pPr lvl="4" eaLnBrk="1" latinLnBrk="0" hangingPunct="1"/>
            <a:r>
              <a:rPr kumimoji="0" lang="it-IT"/>
              <a:t>Quinto livello</a:t>
            </a:r>
            <a:endParaRPr kumimoji="0" lang="en-US"/>
          </a:p>
        </p:txBody>
      </p:sp>
      <p:sp>
        <p:nvSpPr>
          <p:cNvPr id="24" name="Segnaposto data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B714256-DE54-4BD5-A158-6636442D2ED7}" type="datetimeFigureOut">
              <a:rPr lang="it-IT" smtClean="0"/>
              <a:pPr/>
              <a:t>27/12/2017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4"/>
          </p:nvPr>
        </p:nvSpPr>
        <p:spPr>
          <a:xfrm>
            <a:off x="11214100" y="6181531"/>
            <a:ext cx="8128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17D8E3C-5608-4E60-BCB5-0F3218899B0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5" name="Segnaposto titolo 4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microsoft.com/office/2007/relationships/hdphoto" Target="../media/hdphoto2.wdp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09600" y="2107096"/>
            <a:ext cx="10787270" cy="1762539"/>
          </a:xfrm>
        </p:spPr>
        <p:txBody>
          <a:bodyPr/>
          <a:lstStyle/>
          <a:p>
            <a:r>
              <a:rPr lang="it-IT" dirty="0"/>
              <a:t>Daniele De Martinis, Andrea Fioravanti, Alessandro Steiu</a:t>
            </a:r>
          </a:p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09600" y="-265042"/>
            <a:ext cx="11074400" cy="1656520"/>
          </a:xfrm>
        </p:spPr>
        <p:txBody>
          <a:bodyPr/>
          <a:lstStyle/>
          <a:p>
            <a:r>
              <a:rPr lang="it-IT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Uscita didattica a Torre Flavia</a:t>
            </a:r>
            <a:endParaRPr lang="it-IT" dirty="0"/>
          </a:p>
        </p:txBody>
      </p:sp>
      <p:pic>
        <p:nvPicPr>
          <p:cNvPr id="6" name="Picture 4" descr="Immagine correla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2174" y="4605495"/>
            <a:ext cx="2438400" cy="18288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Risultati immagini per conchigli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547" t="6945" r="62579" b="-332"/>
          <a:stretch/>
        </p:blipFill>
        <p:spPr bwMode="auto">
          <a:xfrm rot="-5400000">
            <a:off x="1479837" y="4581074"/>
            <a:ext cx="1296181" cy="21835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094" y="3532036"/>
            <a:ext cx="3067812" cy="27889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0196091"/>
      </p:ext>
    </p:extLst>
  </p:cSld>
  <p:clrMapOvr>
    <a:masterClrMapping/>
  </p:clrMapOvr>
  <p:transition advClick="0" advTm="454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291052"/>
            <a:ext cx="10515600" cy="3925818"/>
          </a:xfrm>
        </p:spPr>
        <p:txBody>
          <a:bodyPr>
            <a:normAutofit/>
          </a:bodyPr>
          <a:lstStyle/>
          <a:p>
            <a:pPr algn="just"/>
            <a:r>
              <a:rPr lang="it-IT" sz="2400" dirty="0"/>
              <a:t>Torre Flavia fu una delle 61 torri di controllo edificate lungo la </a:t>
            </a:r>
            <a:r>
              <a:rPr lang="it-IT" sz="2400" dirty="0" smtClean="0"/>
              <a:t>costa</a:t>
            </a:r>
            <a:r>
              <a:rPr lang="it-IT" sz="2400" dirty="0"/>
              <a:t> tra Terracina e Porto Ercole, poste a </a:t>
            </a:r>
            <a:r>
              <a:rPr lang="it-IT" sz="2400" dirty="0" smtClean="0"/>
              <a:t>distanza regolare </a:t>
            </a:r>
            <a:r>
              <a:rPr lang="it-IT" sz="2400" dirty="0"/>
              <a:t>e capaci di comunicare </a:t>
            </a:r>
            <a:r>
              <a:rPr lang="it-IT" sz="2400" dirty="0" smtClean="0"/>
              <a:t> </a:t>
            </a:r>
            <a:r>
              <a:rPr lang="it-IT" sz="2400" dirty="0"/>
              <a:t>una qualsiasi </a:t>
            </a:r>
            <a:r>
              <a:rPr lang="it-IT" sz="2400" dirty="0" smtClean="0"/>
              <a:t>minaccia</a:t>
            </a:r>
            <a:r>
              <a:rPr lang="it-IT" sz="2400" dirty="0"/>
              <a:t> sia alle popolazioni costiere che, in meno di un’ora, </a:t>
            </a:r>
            <a:r>
              <a:rPr lang="it-IT" sz="2400" dirty="0" smtClean="0"/>
              <a:t>alla città </a:t>
            </a:r>
            <a:r>
              <a:rPr lang="it-IT" sz="2400" dirty="0"/>
              <a:t>di Roma. </a:t>
            </a:r>
            <a:r>
              <a:rPr lang="it-IT" sz="2400" dirty="0" smtClean="0"/>
              <a:t> </a:t>
            </a:r>
            <a:r>
              <a:rPr lang="it-IT" sz="2400" dirty="0"/>
              <a:t>I </a:t>
            </a:r>
            <a:r>
              <a:rPr lang="it-IT" sz="2400" dirty="0" smtClean="0"/>
              <a:t>messaggi</a:t>
            </a:r>
            <a:r>
              <a:rPr lang="it-IT" sz="2400" dirty="0"/>
              <a:t> venivano trasmessi di torre in torre tramite segnali ottici, realizzati con il fuoco o con il fumo, oppure sonori, emessi dalle </a:t>
            </a:r>
            <a:r>
              <a:rPr lang="it-IT" sz="2400" dirty="0" smtClean="0"/>
              <a:t> </a:t>
            </a:r>
            <a:r>
              <a:rPr lang="it-IT" sz="2400" dirty="0"/>
              <a:t>campane che si trovavano sulla </a:t>
            </a:r>
            <a:r>
              <a:rPr lang="it-IT" sz="2400" dirty="0" smtClean="0"/>
              <a:t>loro sommità o </a:t>
            </a:r>
            <a:r>
              <a:rPr lang="it-IT" sz="2400" dirty="0"/>
              <a:t>mediante i cannoni </a:t>
            </a:r>
            <a:r>
              <a:rPr lang="it-IT" sz="2400" dirty="0" smtClean="0"/>
              <a:t>a salve.</a:t>
            </a:r>
            <a:endParaRPr lang="it-IT" sz="240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La storia</a:t>
            </a:r>
            <a:r>
              <a:rPr lang="it-IT" dirty="0"/>
              <a:t> </a:t>
            </a:r>
          </a:p>
        </p:txBody>
      </p:sp>
      <p:pic>
        <p:nvPicPr>
          <p:cNvPr id="1026" name="Picture 2" descr="http://www.gatc.it/ritagli/torreflaviabn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797" y="4149630"/>
            <a:ext cx="2976896" cy="243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ccia a destra 3"/>
          <p:cNvSpPr/>
          <p:nvPr/>
        </p:nvSpPr>
        <p:spPr>
          <a:xfrm>
            <a:off x="5094844" y="508946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8" name="Picture 4" descr="http://civitavecchia.portmobility.it/sites/default/files/torre_flavia_640x48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357" y="4149630"/>
            <a:ext cx="3189016" cy="2391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299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59"/>
    </mc:Choice>
    <mc:Fallback xmlns="">
      <p:transition spd="slow" advTm="23959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62152" y="231228"/>
            <a:ext cx="10691648" cy="5945735"/>
          </a:xfrm>
        </p:spPr>
        <p:txBody>
          <a:bodyPr/>
          <a:lstStyle/>
          <a:p>
            <a:endParaRPr lang="it-IT" dirty="0"/>
          </a:p>
          <a:p>
            <a:r>
              <a:rPr lang="it-IT" dirty="0"/>
              <a:t>Il giorno 4 Aprile 2017  </a:t>
            </a:r>
            <a:r>
              <a:rPr lang="it-IT" dirty="0" smtClean="0"/>
              <a:t>ci siamo recati a </a:t>
            </a:r>
            <a:r>
              <a:rPr lang="it-IT" dirty="0"/>
              <a:t>Ladispoli per visitare </a:t>
            </a:r>
            <a:r>
              <a:rPr lang="it-IT" dirty="0" smtClean="0"/>
              <a:t>l’ambiente naturale di Torre </a:t>
            </a:r>
            <a:r>
              <a:rPr lang="it-IT" dirty="0"/>
              <a:t>Flavia</a:t>
            </a:r>
          </a:p>
        </p:txBody>
      </p:sp>
      <p:pic>
        <p:nvPicPr>
          <p:cNvPr id="1026" name="Picture 2" descr="http://civitavecchia.portmobility.it/sites/default/files/torre_flavia_1200x4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52" y="2181800"/>
            <a:ext cx="11028510" cy="3808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5360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78"/>
    </mc:Choice>
    <mc:Fallback xmlns="">
      <p:transition spd="slow" advTm="5278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271752"/>
            <a:ext cx="10515600" cy="4905211"/>
          </a:xfrm>
        </p:spPr>
        <p:txBody>
          <a:bodyPr/>
          <a:lstStyle/>
          <a:p>
            <a:r>
              <a:rPr lang="it-IT" dirty="0"/>
              <a:t>Negli ultimi anni la torre ha subito una forte erosione a causa del mare. Se gli argini  messi a protezione oggi, fossero stati fatti quando il mare h</a:t>
            </a:r>
            <a:r>
              <a:rPr lang="it-IT" dirty="0" smtClean="0"/>
              <a:t>a </a:t>
            </a:r>
            <a:r>
              <a:rPr lang="it-IT" dirty="0"/>
              <a:t>iniziato la sua avanzata, oggi potremmo vedere ancora  la vecchia torre </a:t>
            </a:r>
            <a:r>
              <a:rPr lang="it-IT" dirty="0" smtClean="0"/>
              <a:t> intatta.</a:t>
            </a:r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Il degrado</a:t>
            </a:r>
            <a:endParaRPr lang="it-IT" dirty="0"/>
          </a:p>
        </p:txBody>
      </p:sp>
      <p:pic>
        <p:nvPicPr>
          <p:cNvPr id="2050" name="Picture 2" descr="http://www.online-news.it/wp-content/uploads/2016/04/torreflav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997248"/>
            <a:ext cx="5334000" cy="354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60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47"/>
    </mc:Choice>
    <mc:Fallback xmlns="">
      <p:transition spd="slow" advTm="11247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La torre presenta una base bassa. Nei piani superiori vi era una scala che collegava i due </a:t>
            </a:r>
            <a:r>
              <a:rPr lang="it-IT" dirty="0" smtClean="0"/>
              <a:t>piani</a:t>
            </a:r>
            <a:r>
              <a:rPr lang="it-IT" dirty="0"/>
              <a:t>. L’accesso alla torre si trovava al primo piano da dove partiva una rampa di scale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La struttura</a:t>
            </a:r>
            <a:endParaRPr lang="it-IT" dirty="0"/>
          </a:p>
        </p:txBody>
      </p:sp>
      <p:pic>
        <p:nvPicPr>
          <p:cNvPr id="1026" name="Picture 2" descr="http://www.monumentoditorreflavia.it/images/struttur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896" y="2929600"/>
            <a:ext cx="6133734" cy="351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0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68"/>
    </mc:Choice>
    <mc:Fallback xmlns="">
      <p:transition spd="slow" advTm="9068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355834"/>
            <a:ext cx="10515600" cy="4821129"/>
          </a:xfrm>
        </p:spPr>
        <p:txBody>
          <a:bodyPr/>
          <a:lstStyle/>
          <a:p>
            <a:pPr algn="just"/>
            <a:r>
              <a:rPr lang="it-IT" dirty="0"/>
              <a:t>La palude di Torre Flavia è una zona umida formata da un terreno </a:t>
            </a:r>
            <a:r>
              <a:rPr lang="it-IT" dirty="0" smtClean="0"/>
              <a:t>argilloso, </a:t>
            </a:r>
            <a:r>
              <a:rPr lang="it-IT" dirty="0"/>
              <a:t>ricco di materiale organico </a:t>
            </a:r>
            <a:r>
              <a:rPr lang="it-IT" dirty="0" smtClean="0"/>
              <a:t>vegetale </a:t>
            </a:r>
            <a:r>
              <a:rPr lang="it-IT" dirty="0"/>
              <a:t>che dà luogo a un tappeto di sostanze </a:t>
            </a:r>
            <a:r>
              <a:rPr lang="it-IT" dirty="0" smtClean="0"/>
              <a:t>in </a:t>
            </a:r>
            <a:r>
              <a:rPr lang="it-IT" dirty="0"/>
              <a:t>putrefazione.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La palude</a:t>
            </a:r>
            <a:endParaRPr lang="it-IT" dirty="0"/>
          </a:p>
        </p:txBody>
      </p:sp>
      <p:pic>
        <p:nvPicPr>
          <p:cNvPr id="3074" name="Picture 2" descr="http://www.magnaboschi.com/wp-content/uploads/2016/03/Agriturismo-Maremma-Alberes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879" y="3033713"/>
            <a:ext cx="59055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82"/>
    </mc:Choice>
    <mc:Fallback xmlns="">
      <p:transition spd="slow" advTm="8082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334814"/>
            <a:ext cx="10515600" cy="4842149"/>
          </a:xfrm>
        </p:spPr>
        <p:txBody>
          <a:bodyPr/>
          <a:lstStyle/>
          <a:p>
            <a:pPr algn="just"/>
            <a:r>
              <a:rPr lang="it-IT" dirty="0"/>
              <a:t>Sulla riva del mare è ancora oggi possibile osservare gli uccelli di riva mentre nelle acque salmastre troviamo la salicornia, il </a:t>
            </a:r>
            <a:r>
              <a:rPr lang="it-IT" dirty="0" smtClean="0"/>
              <a:t>fratino</a:t>
            </a:r>
            <a:r>
              <a:rPr lang="it-IT" dirty="0"/>
              <a:t>, il piro-piro piccolo e culbianco. Varie specie di anatre popolano gli specchi d’acqua interni tra cui il germano reale e la marzaiola. Tra i mammiferi va menzionato il toporagno d’acqua.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La fauna</a:t>
            </a:r>
            <a:endParaRPr lang="it-IT" dirty="0"/>
          </a:p>
        </p:txBody>
      </p:sp>
      <p:pic>
        <p:nvPicPr>
          <p:cNvPr id="4098" name="Picture 2" descr="http://www.viviladispoli.it/wp-content/uploads/2013/12/600590_350928935010869_1264509826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157" y="3755888"/>
            <a:ext cx="5303519" cy="276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29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24"/>
    </mc:Choice>
    <mc:Fallback xmlns="">
      <p:transition spd="slow" advTm="11124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1888901"/>
          </a:xfrm>
        </p:spPr>
        <p:txBody>
          <a:bodyPr>
            <a:normAutofit/>
          </a:bodyPr>
          <a:lstStyle/>
          <a:p>
            <a:pPr algn="just"/>
            <a:r>
              <a:rPr lang="it-IT" dirty="0"/>
              <a:t>Una mattina a scuola è venuto  un esperto a spiegarci </a:t>
            </a:r>
            <a:r>
              <a:rPr lang="it-IT" dirty="0" smtClean="0"/>
              <a:t>l’ambiente </a:t>
            </a:r>
            <a:r>
              <a:rPr lang="it-IT" dirty="0"/>
              <a:t>marino con la sua flora e la sua </a:t>
            </a:r>
            <a:r>
              <a:rPr lang="it-IT" dirty="0" smtClean="0"/>
              <a:t>fauna; </a:t>
            </a:r>
            <a:r>
              <a:rPr lang="it-IT" dirty="0" smtClean="0"/>
              <a:t>ci ha fatto </a:t>
            </a:r>
            <a:r>
              <a:rPr lang="it-IT" dirty="0" smtClean="0"/>
              <a:t>conoscere </a:t>
            </a:r>
            <a:r>
              <a:rPr lang="it-IT" dirty="0"/>
              <a:t>diversi tipi di molluschi</a:t>
            </a:r>
            <a:r>
              <a:rPr lang="it-IT" dirty="0" smtClean="0"/>
              <a:t>, pesci, alghe </a:t>
            </a:r>
            <a:r>
              <a:rPr lang="it-IT" dirty="0" smtClean="0"/>
              <a:t>e</a:t>
            </a:r>
            <a:r>
              <a:rPr lang="it-IT" dirty="0" smtClean="0"/>
              <a:t> </a:t>
            </a:r>
            <a:r>
              <a:rPr lang="it-IT" dirty="0"/>
              <a:t>ci ha spiegato cosa avremmo fatto sulla spiaggia di Torre Flavia 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tx2">
                    <a:lumMod val="75000"/>
                  </a:schemeClr>
                </a:solidFill>
              </a:rPr>
              <a:t>Attività didattica</a:t>
            </a:r>
          </a:p>
        </p:txBody>
      </p:sp>
      <p:pic>
        <p:nvPicPr>
          <p:cNvPr id="1034" name="Picture 10" descr="Risultati immagini per disegno ambiente mari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176" y="3156128"/>
            <a:ext cx="5709285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65"/>
    </mc:Choice>
    <mc:Fallback xmlns="">
      <p:transition spd="slow" advTm="10665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Risultati immagini per posidonia mediterrane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9976" y="3000701"/>
            <a:ext cx="3302000" cy="2760472"/>
          </a:xfrm>
          <a:prstGeom prst="ellipse">
            <a:avLst/>
          </a:prstGeom>
          <a:ln>
            <a:noFill/>
          </a:ln>
          <a:effectLst>
            <a:outerShdw sx="1000" sy="1000" algn="ctr" rotWithShape="0">
              <a:srgbClr val="000000"/>
            </a:outerShd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1807387"/>
          </a:xfrm>
        </p:spPr>
        <p:txBody>
          <a:bodyPr/>
          <a:lstStyle/>
          <a:p>
            <a:pPr algn="just"/>
            <a:r>
              <a:rPr lang="it-IT" dirty="0" smtClean="0"/>
              <a:t>sulla </a:t>
            </a:r>
            <a:r>
              <a:rPr lang="it-IT" dirty="0"/>
              <a:t>spiaggia abbiamo trovato molto materiale organico tra cui </a:t>
            </a:r>
            <a:r>
              <a:rPr lang="it-IT" dirty="0" smtClean="0"/>
              <a:t>resti di posidonia, uova</a:t>
            </a:r>
            <a:r>
              <a:rPr lang="it-IT" dirty="0"/>
              <a:t>, larve di molluschi e conchiglie di diverse specie che </a:t>
            </a:r>
            <a:r>
              <a:rPr lang="it-IT" dirty="0" smtClean="0"/>
              <a:t> </a:t>
            </a:r>
            <a:r>
              <a:rPr lang="it-IT" dirty="0"/>
              <a:t>abbiamo classificato aiutandoci con un foglio in cui erano riportate le varie caratteristiche.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tx2">
                    <a:lumMod val="75000"/>
                  </a:schemeClr>
                </a:solidFill>
              </a:rPr>
              <a:t>A Torre Flavia …</a:t>
            </a:r>
          </a:p>
        </p:txBody>
      </p:sp>
      <p:pic>
        <p:nvPicPr>
          <p:cNvPr id="5" name="Picture 2" descr="Risultati immagini per flora marina torre flav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53" y="3490413"/>
            <a:ext cx="3810000" cy="227076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isultati immagini per uova molluschi marini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993" y="3490413"/>
            <a:ext cx="3601720" cy="2697480"/>
          </a:xfrm>
          <a:prstGeom prst="roundRect">
            <a:avLst>
              <a:gd name="adj" fmla="val 16667"/>
            </a:avLst>
          </a:prstGeom>
          <a:ln w="3175">
            <a:solidFill>
              <a:schemeClr val="accent6">
                <a:lumMod val="50000"/>
              </a:schemeClr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37"/>
    </mc:Choice>
    <mc:Fallback xmlns="">
      <p:transition spd="slow" advTm="127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ta">
  <a:themeElements>
    <a:clrScheme name="Carta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arta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arta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276</TotalTime>
  <Words>299</Words>
  <Application>Microsoft Office PowerPoint</Application>
  <PresentationFormat>Personalizzato</PresentationFormat>
  <Paragraphs>18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Carta</vt:lpstr>
      <vt:lpstr>Uscita didattica a Torre Flavia</vt:lpstr>
      <vt:lpstr>La storia </vt:lpstr>
      <vt:lpstr>Presentazione standard di PowerPoint</vt:lpstr>
      <vt:lpstr>Il degrado</vt:lpstr>
      <vt:lpstr>La struttura</vt:lpstr>
      <vt:lpstr>La palude</vt:lpstr>
      <vt:lpstr>La fauna</vt:lpstr>
      <vt:lpstr>Attività didattica</vt:lpstr>
      <vt:lpstr>A Torre Flavia 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aasteiu10@gmail.com</dc:creator>
  <cp:lastModifiedBy>HP</cp:lastModifiedBy>
  <cp:revision>54</cp:revision>
  <dcterms:created xsi:type="dcterms:W3CDTF">2017-05-27T09:57:58Z</dcterms:created>
  <dcterms:modified xsi:type="dcterms:W3CDTF">2017-12-27T16:43:28Z</dcterms:modified>
</cp:coreProperties>
</file>